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theme/themeOverride4.xml" ContentType="application/vnd.openxmlformats-officedocument.themeOverride+xml"/>
  <Override PartName="/ppt/notesSlides/notesSlide3.xml" ContentType="application/vnd.openxmlformats-officedocument.presentationml.notesSlide+xml"/>
  <Override PartName="/ppt/theme/themeOverride5.xml" ContentType="application/vnd.openxmlformats-officedocument.themeOverride+xml"/>
  <Override PartName="/ppt/notesSlides/notesSlide4.xml" ContentType="application/vnd.openxmlformats-officedocument.presentationml.notesSlide+xml"/>
  <Override PartName="/ppt/theme/themeOverride6.xml" ContentType="application/vnd.openxmlformats-officedocument.themeOverride+xml"/>
  <Override PartName="/ppt/notesSlides/notesSlide5.xml" ContentType="application/vnd.openxmlformats-officedocument.presentationml.notesSlide+xml"/>
  <Override PartName="/ppt/theme/themeOverride7.xml" ContentType="application/vnd.openxmlformats-officedocument.themeOverride+xml"/>
  <Override PartName="/ppt/notesSlides/notesSlide6.xml" ContentType="application/vnd.openxmlformats-officedocument.presentationml.notesSlide+xml"/>
  <Override PartName="/ppt/theme/themeOverride8.xml" ContentType="application/vnd.openxmlformats-officedocument.themeOverride+xml"/>
  <Override PartName="/ppt/notesSlides/notesSlide7.xml" ContentType="application/vnd.openxmlformats-officedocument.presentationml.notesSlide+xml"/>
  <Override PartName="/ppt/theme/themeOverride9.xml" ContentType="application/vnd.openxmlformats-officedocument.themeOverride+xml"/>
  <Override PartName="/ppt/notesSlides/notesSlide8.xml" ContentType="application/vnd.openxmlformats-officedocument.presentationml.notesSlide+xml"/>
  <Override PartName="/ppt/theme/themeOverride10.xml" ContentType="application/vnd.openxmlformats-officedocument.themeOverride+xml"/>
  <Override PartName="/ppt/notesSlides/notesSlide9.xml" ContentType="application/vnd.openxmlformats-officedocument.presentationml.notesSlide+xml"/>
  <Override PartName="/ppt/theme/themeOverride11.xml" ContentType="application/vnd.openxmlformats-officedocument.themeOverride+xml"/>
  <Override PartName="/ppt/notesSlides/notesSlide10.xml" ContentType="application/vnd.openxmlformats-officedocument.presentationml.notesSlide+xml"/>
  <Override PartName="/ppt/theme/themeOverride12.xml" ContentType="application/vnd.openxmlformats-officedocument.themeOverride+xml"/>
  <Override PartName="/ppt/notesSlides/notesSlide11.xml" ContentType="application/vnd.openxmlformats-officedocument.presentationml.notesSlide+xml"/>
  <Override PartName="/ppt/theme/themeOverride13.xml" ContentType="application/vnd.openxmlformats-officedocument.themeOverride+xml"/>
  <Override PartName="/ppt/notesSlides/notesSlide12.xml" ContentType="application/vnd.openxmlformats-officedocument.presentationml.notesSlide+xml"/>
  <Override PartName="/ppt/theme/themeOverride14.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9"/>
  </p:notesMasterIdLst>
  <p:sldIdLst>
    <p:sldId id="278" r:id="rId5"/>
    <p:sldId id="280" r:id="rId6"/>
    <p:sldId id="281" r:id="rId7"/>
    <p:sldId id="282" r:id="rId8"/>
    <p:sldId id="283" r:id="rId9"/>
    <p:sldId id="284" r:id="rId10"/>
    <p:sldId id="285" r:id="rId11"/>
    <p:sldId id="286" r:id="rId12"/>
    <p:sldId id="287" r:id="rId13"/>
    <p:sldId id="288" r:id="rId14"/>
    <p:sldId id="289" r:id="rId15"/>
    <p:sldId id="290" r:id="rId16"/>
    <p:sldId id="291" r:id="rId17"/>
    <p:sldId id="29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jpe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4/15/2022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315312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2667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352863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97494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70288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056635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9746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6137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146958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0021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70481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68249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4/15/2022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4/15/2022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4/15/2022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4/15/2022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4/15/2022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4/15/2022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4/15/2022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4/15/2022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4/15/2022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7" Type="http://schemas.openxmlformats.org/officeDocument/2006/relationships/image" Target="../media/image19.jpeg"/><Relationship Id="rId2" Type="http://schemas.openxmlformats.org/officeDocument/2006/relationships/slideLayout" Target="../slideLayouts/slideLayout2.xml"/><Relationship Id="rId1" Type="http://schemas.openxmlformats.org/officeDocument/2006/relationships/themeOverride" Target="../theme/themeOverride10.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hemeOverride" Target="../theme/themeOverride11.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image" Target="../media/image21.png"/><Relationship Id="rId2" Type="http://schemas.openxmlformats.org/officeDocument/2006/relationships/slideLayout" Target="../slideLayouts/slideLayout2.xml"/><Relationship Id="rId1" Type="http://schemas.openxmlformats.org/officeDocument/2006/relationships/themeOverride" Target="../theme/themeOverride1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22.png"/><Relationship Id="rId2" Type="http://schemas.openxmlformats.org/officeDocument/2006/relationships/slideLayout" Target="../slideLayouts/slideLayout2.xml"/><Relationship Id="rId1" Type="http://schemas.openxmlformats.org/officeDocument/2006/relationships/themeOverride" Target="../theme/themeOverride13.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4.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1.m4a"/><Relationship Id="rId7" Type="http://schemas.openxmlformats.org/officeDocument/2006/relationships/image" Target="../media/image7.jpeg"/><Relationship Id="rId2" Type="http://schemas.microsoft.com/office/2007/relationships/media" Target="../media/media1.m4a"/><Relationship Id="rId1" Type="http://schemas.openxmlformats.org/officeDocument/2006/relationships/themeOverride" Target="../theme/themeOverride2.xml"/><Relationship Id="rId6" Type="http://schemas.openxmlformats.org/officeDocument/2006/relationships/image" Target="../media/image1.jpeg"/><Relationship Id="rId5" Type="http://schemas.openxmlformats.org/officeDocument/2006/relationships/notesSlide" Target="../notesSlides/notesSlide1.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2.m4a"/><Relationship Id="rId7" Type="http://schemas.openxmlformats.org/officeDocument/2006/relationships/image" Target="../media/image7.jpeg"/><Relationship Id="rId2" Type="http://schemas.microsoft.com/office/2007/relationships/media" Target="../media/media2.m4a"/><Relationship Id="rId1" Type="http://schemas.openxmlformats.org/officeDocument/2006/relationships/themeOverride" Target="../theme/themeOverride3.xml"/><Relationship Id="rId6" Type="http://schemas.openxmlformats.org/officeDocument/2006/relationships/image" Target="../media/image1.jpeg"/><Relationship Id="rId5" Type="http://schemas.openxmlformats.org/officeDocument/2006/relationships/notesSlide" Target="../notesSlides/notesSlide2.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3.m4a"/><Relationship Id="rId7" Type="http://schemas.openxmlformats.org/officeDocument/2006/relationships/image" Target="../media/image7.jpeg"/><Relationship Id="rId2" Type="http://schemas.microsoft.com/office/2007/relationships/media" Target="../media/media3.m4a"/><Relationship Id="rId1" Type="http://schemas.openxmlformats.org/officeDocument/2006/relationships/themeOverride" Target="../theme/themeOverride4.xml"/><Relationship Id="rId6" Type="http://schemas.openxmlformats.org/officeDocument/2006/relationships/image" Target="../media/image1.jpeg"/><Relationship Id="rId5" Type="http://schemas.openxmlformats.org/officeDocument/2006/relationships/notesSlide" Target="../notesSlides/notesSlide3.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4.m4a"/><Relationship Id="rId7" Type="http://schemas.openxmlformats.org/officeDocument/2006/relationships/image" Target="../media/image7.jpeg"/><Relationship Id="rId2" Type="http://schemas.microsoft.com/office/2007/relationships/media" Target="../media/media4.m4a"/><Relationship Id="rId1" Type="http://schemas.openxmlformats.org/officeDocument/2006/relationships/themeOverride" Target="../theme/themeOverride5.xml"/><Relationship Id="rId6" Type="http://schemas.openxmlformats.org/officeDocument/2006/relationships/image" Target="../media/image1.jpeg"/><Relationship Id="rId5" Type="http://schemas.openxmlformats.org/officeDocument/2006/relationships/notesSlide" Target="../notesSlides/notesSlide4.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5.m4a"/><Relationship Id="rId7" Type="http://schemas.openxmlformats.org/officeDocument/2006/relationships/image" Target="../media/image7.jpeg"/><Relationship Id="rId2" Type="http://schemas.microsoft.com/office/2007/relationships/media" Target="../media/media5.m4a"/><Relationship Id="rId1" Type="http://schemas.openxmlformats.org/officeDocument/2006/relationships/themeOverride" Target="../theme/themeOverride6.xml"/><Relationship Id="rId6" Type="http://schemas.openxmlformats.org/officeDocument/2006/relationships/image" Target="../media/image1.jpeg"/><Relationship Id="rId5" Type="http://schemas.openxmlformats.org/officeDocument/2006/relationships/notesSlide" Target="../notesSlides/notesSlide5.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6.m4a"/><Relationship Id="rId7" Type="http://schemas.openxmlformats.org/officeDocument/2006/relationships/image" Target="../media/image7.jpeg"/><Relationship Id="rId2" Type="http://schemas.microsoft.com/office/2007/relationships/media" Target="../media/media6.m4a"/><Relationship Id="rId1" Type="http://schemas.openxmlformats.org/officeDocument/2006/relationships/themeOverride" Target="../theme/themeOverride7.xml"/><Relationship Id="rId6" Type="http://schemas.openxmlformats.org/officeDocument/2006/relationships/image" Target="../media/image1.jpeg"/><Relationship Id="rId11" Type="http://schemas.openxmlformats.org/officeDocument/2006/relationships/image" Target="../media/image10.png"/><Relationship Id="rId5" Type="http://schemas.openxmlformats.org/officeDocument/2006/relationships/notesSlide" Target="../notesSlides/notesSlide6.xml"/><Relationship Id="rId10" Type="http://schemas.openxmlformats.org/officeDocument/2006/relationships/image" Target="../media/image16.png"/><Relationship Id="rId4" Type="http://schemas.openxmlformats.org/officeDocument/2006/relationships/slideLayout" Target="../slideLayouts/slideLayout2.xml"/><Relationship Id="rId9" Type="http://schemas.openxmlformats.org/officeDocument/2006/relationships/image" Target="../media/image15.jpeg"/></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audio" Target="../media/media7.m4a"/><Relationship Id="rId7" Type="http://schemas.openxmlformats.org/officeDocument/2006/relationships/image" Target="../media/image7.jpeg"/><Relationship Id="rId2" Type="http://schemas.microsoft.com/office/2007/relationships/media" Target="../media/media7.m4a"/><Relationship Id="rId1" Type="http://schemas.openxmlformats.org/officeDocument/2006/relationships/themeOverride" Target="../theme/themeOverride8.xml"/><Relationship Id="rId6" Type="http://schemas.openxmlformats.org/officeDocument/2006/relationships/image" Target="../media/image1.jpeg"/><Relationship Id="rId5" Type="http://schemas.openxmlformats.org/officeDocument/2006/relationships/notesSlide" Target="../notesSlides/notesSlide7.xml"/><Relationship Id="rId10" Type="http://schemas.openxmlformats.org/officeDocument/2006/relationships/image" Target="../media/image10.png"/><Relationship Id="rId4" Type="http://schemas.openxmlformats.org/officeDocument/2006/relationships/slideLayout" Target="../slideLayouts/slideLayout2.xml"/><Relationship Id="rId9"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7" Type="http://schemas.openxmlformats.org/officeDocument/2006/relationships/image" Target="../media/image18.png"/><Relationship Id="rId2" Type="http://schemas.openxmlformats.org/officeDocument/2006/relationships/slideLayout" Target="../slideLayouts/slideLayout2.xml"/><Relationship Id="rId1" Type="http://schemas.openxmlformats.org/officeDocument/2006/relationships/themeOverride" Target="../theme/themeOverride9.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BAN210- Final Assessment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1800" dirty="0"/>
              <a:t>Krystel Venice Lanzaderas</a:t>
            </a:r>
            <a:br>
              <a:rPr lang="en-US" sz="1800" dirty="0"/>
            </a:br>
            <a:r>
              <a:rPr lang="en-US" sz="1800" dirty="0"/>
              <a:t>Student No. 106889215</a:t>
            </a:r>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864216" y="332131"/>
            <a:ext cx="4538124" cy="970450"/>
          </a:xfrm>
        </p:spPr>
        <p:txBody>
          <a:bodyPr anchor="b">
            <a:normAutofit fontScale="90000"/>
          </a:bodyPr>
          <a:lstStyle/>
          <a:p>
            <a:pPr algn="l"/>
            <a:r>
              <a:rPr lang="en-US" sz="4000" dirty="0">
                <a:solidFill>
                  <a:schemeClr val="bg1"/>
                </a:solidFill>
                <a:effectLst>
                  <a:outerShdw blurRad="38100" dist="38100" dir="2700000" algn="tl">
                    <a:srgbClr val="000000">
                      <a:alpha val="43137"/>
                    </a:srgbClr>
                  </a:outerShdw>
                </a:effectLst>
              </a:rPr>
              <a:t>REGRESSION MODEL</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931480" y="1302581"/>
            <a:ext cx="7761946" cy="4058751"/>
          </a:xfrm>
        </p:spPr>
        <p:txBody>
          <a:bodyPr anchor="t">
            <a:normAutofit/>
          </a:bodyPr>
          <a:lstStyle/>
          <a:p>
            <a:pPr marL="36900" lvl="0" indent="0">
              <a:buNone/>
            </a:pPr>
            <a:endParaRPr lang="en-US" sz="2400" dirty="0">
              <a:solidFill>
                <a:schemeClr val="bg1"/>
              </a:solidFill>
            </a:endParaRPr>
          </a:p>
        </p:txBody>
      </p:sp>
      <p:pic>
        <p:nvPicPr>
          <p:cNvPr id="9" name="Picture 8">
            <a:extLst>
              <a:ext uri="{FF2B5EF4-FFF2-40B4-BE49-F238E27FC236}">
                <a16:creationId xmlns:a16="http://schemas.microsoft.com/office/drawing/2014/main" id="{7A51E27E-539D-4CD5-9A76-08128D4DB3F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651809" y="2072121"/>
            <a:ext cx="8888382" cy="4453748"/>
          </a:xfrm>
          <a:prstGeom prst="rect">
            <a:avLst/>
          </a:prstGeom>
          <a:noFill/>
          <a:ln>
            <a:noFill/>
          </a:ln>
        </p:spPr>
      </p:pic>
    </p:spTree>
    <p:extLst>
      <p:ext uri="{BB962C8B-B14F-4D97-AF65-F5344CB8AC3E}">
        <p14:creationId xmlns:p14="http://schemas.microsoft.com/office/powerpoint/2010/main" val="7173831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3" y="769874"/>
            <a:ext cx="9431800" cy="4058751"/>
          </a:xfrm>
        </p:spPr>
        <p:txBody>
          <a:bodyPr anchor="t">
            <a:normAutofit/>
          </a:bodyPr>
          <a:lstStyle/>
          <a:p>
            <a:pPr marL="342900" marR="0" lvl="0" indent="-342900" fontAlgn="base">
              <a:spcBef>
                <a:spcPts val="775"/>
              </a:spcBef>
              <a:spcAft>
                <a:spcPts val="0"/>
              </a:spcAft>
              <a:buSzPts val="1000"/>
              <a:buFont typeface="Symbol" panose="05050102010706020507" pitchFamily="18" charset="2"/>
              <a:buChar char=""/>
              <a:tabLst>
                <a:tab pos="457200" algn="l"/>
              </a:tabLst>
            </a:pPr>
            <a:r>
              <a:rPr lang="en-US" sz="1800" dirty="0">
                <a:solidFill>
                  <a:schemeClr val="bg1"/>
                </a:solidFill>
                <a:effectLst/>
                <a:latin typeface="Calibri" panose="020F0502020204030204" pitchFamily="34" charset="0"/>
                <a:ea typeface="Calibri" panose="020F0502020204030204" pitchFamily="34" charset="0"/>
              </a:rPr>
              <a:t>no-recurrence-events have the highest number of coefficients.</a:t>
            </a:r>
            <a:endParaRPr lang="en-US" sz="1800" dirty="0">
              <a:effectLst/>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E706CE5A-4E29-4B30-895C-7A53B8E627E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02345" y="1655711"/>
            <a:ext cx="6309360" cy="5056505"/>
          </a:xfrm>
          <a:prstGeom prst="rect">
            <a:avLst/>
          </a:prstGeom>
          <a:noFill/>
          <a:ln>
            <a:noFill/>
          </a:ln>
        </p:spPr>
      </p:pic>
    </p:spTree>
    <p:extLst>
      <p:ext uri="{BB962C8B-B14F-4D97-AF65-F5344CB8AC3E}">
        <p14:creationId xmlns:p14="http://schemas.microsoft.com/office/powerpoint/2010/main" val="31406348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3" y="769874"/>
            <a:ext cx="9431800" cy="4058751"/>
          </a:xfrm>
        </p:spPr>
        <p:txBody>
          <a:bodyPr anchor="t">
            <a:normAutofit/>
          </a:bodyPr>
          <a:lstStyle/>
          <a:p>
            <a:pPr marL="342900" marR="0" lvl="0" indent="-342900" fontAlgn="base">
              <a:spcBef>
                <a:spcPts val="775"/>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Based on this model, the predicted standardized for _</a:t>
            </a:r>
            <a:r>
              <a:rPr lang="en-US" sz="1800" dirty="0" err="1">
                <a:solidFill>
                  <a:srgbClr val="000000"/>
                </a:solidFill>
                <a:effectLst/>
                <a:latin typeface="Calibri" panose="020F0502020204030204" pitchFamily="34" charset="0"/>
                <a:ea typeface="Times New Roman" panose="02020603050405020304" pitchFamily="18" charset="0"/>
              </a:rPr>
              <a:t>deg_malig</a:t>
            </a:r>
            <a:r>
              <a:rPr lang="en-US" sz="1800" dirty="0">
                <a:solidFill>
                  <a:srgbClr val="000000"/>
                </a:solidFill>
                <a:effectLst/>
                <a:latin typeface="Calibri" panose="020F0502020204030204" pitchFamily="34" charset="0"/>
                <a:ea typeface="Times New Roman" panose="02020603050405020304" pitchFamily="18" charset="0"/>
              </a:rPr>
              <a:t> is 0.2433 most of the Class target has recurrence-events.</a:t>
            </a:r>
            <a:endParaRPr lang="en-US" sz="1800" dirty="0">
              <a:effectLst/>
              <a:latin typeface="Times New Roman" panose="02020603050405020304" pitchFamily="18" charset="0"/>
              <a:ea typeface="Times New Roman" panose="02020603050405020304" pitchFamily="18" charset="0"/>
            </a:endParaRPr>
          </a:p>
        </p:txBody>
      </p:sp>
      <p:pic>
        <p:nvPicPr>
          <p:cNvPr id="8" name="Picture 7">
            <a:extLst>
              <a:ext uri="{FF2B5EF4-FFF2-40B4-BE49-F238E27FC236}">
                <a16:creationId xmlns:a16="http://schemas.microsoft.com/office/drawing/2014/main" id="{CC2EEACA-2B05-4649-B701-580A3E8F2019}"/>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937009" y="2063060"/>
            <a:ext cx="6309360" cy="4375150"/>
          </a:xfrm>
          <a:prstGeom prst="rect">
            <a:avLst/>
          </a:prstGeom>
          <a:noFill/>
          <a:ln>
            <a:noFill/>
          </a:ln>
        </p:spPr>
      </p:pic>
    </p:spTree>
    <p:extLst>
      <p:ext uri="{BB962C8B-B14F-4D97-AF65-F5344CB8AC3E}">
        <p14:creationId xmlns:p14="http://schemas.microsoft.com/office/powerpoint/2010/main" val="10963011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3" y="769874"/>
            <a:ext cx="9431800" cy="4058751"/>
          </a:xfrm>
        </p:spPr>
        <p:txBody>
          <a:bodyPr anchor="t">
            <a:normAutofit/>
          </a:bodyPr>
          <a:lstStyle/>
          <a:p>
            <a:pPr marL="0" marR="0">
              <a:spcBef>
                <a:spcPts val="0"/>
              </a:spcBef>
              <a:spcAft>
                <a:spcPts val="0"/>
              </a:spcAft>
            </a:pPr>
            <a:r>
              <a:rPr lang="en-US" sz="1800" dirty="0">
                <a:solidFill>
                  <a:srgbClr val="000000"/>
                </a:solidFill>
                <a:effectLst/>
                <a:latin typeface="Calibri" panose="020F0502020204030204" pitchFamily="34" charset="0"/>
                <a:ea typeface="Times New Roman" panose="02020603050405020304" pitchFamily="18" charset="0"/>
              </a:rPr>
              <a:t>Mean Square Error (MSE) for the target </a:t>
            </a:r>
            <a:r>
              <a:rPr lang="en-US" sz="1800" i="1" dirty="0">
                <a:effectLst/>
                <a:latin typeface="Times New Roman" panose="02020603050405020304" pitchFamily="18" charset="0"/>
                <a:ea typeface="Times New Roman" panose="02020603050405020304" pitchFamily="18" charset="0"/>
              </a:rPr>
              <a:t>Class</a:t>
            </a:r>
            <a:r>
              <a:rPr lang="en-US" sz="1800" dirty="0">
                <a:effectLst/>
                <a:latin typeface="Times New Roman" panose="02020603050405020304" pitchFamily="18" charset="0"/>
                <a:ea typeface="Times New Roman" panose="02020603050405020304" pitchFamily="18" charset="0"/>
              </a:rPr>
              <a:t> is 0.1886</a:t>
            </a:r>
          </a:p>
        </p:txBody>
      </p:sp>
      <p:pic>
        <p:nvPicPr>
          <p:cNvPr id="7" name="Picture 6">
            <a:extLst>
              <a:ext uri="{FF2B5EF4-FFF2-40B4-BE49-F238E27FC236}">
                <a16:creationId xmlns:a16="http://schemas.microsoft.com/office/drawing/2014/main" id="{4EF01ED8-59DE-4D0B-A6A4-0C10469F7226}"/>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2780295" y="1391478"/>
            <a:ext cx="6309360" cy="4935187"/>
          </a:xfrm>
          <a:prstGeom prst="rect">
            <a:avLst/>
          </a:prstGeom>
          <a:noFill/>
          <a:ln>
            <a:noFill/>
          </a:ln>
        </p:spPr>
      </p:pic>
    </p:spTree>
    <p:extLst>
      <p:ext uri="{BB962C8B-B14F-4D97-AF65-F5344CB8AC3E}">
        <p14:creationId xmlns:p14="http://schemas.microsoft.com/office/powerpoint/2010/main" val="23608209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r>
              <a:rPr lang="en-US" sz="4000" dirty="0"/>
              <a:t>THANK YOU! </a:t>
            </a:r>
            <a:r>
              <a:rPr lang="en-US" sz="4000" dirty="0">
                <a:sym typeface="Wingdings" panose="05000000000000000000" pitchFamily="2" charset="2"/>
              </a:rPr>
              <a:t></a:t>
            </a:r>
            <a:endParaRPr lang="en-US" sz="4000" dirty="0"/>
          </a:p>
        </p:txBody>
      </p:sp>
    </p:spTree>
    <p:extLst>
      <p:ext uri="{BB962C8B-B14F-4D97-AF65-F5344CB8AC3E}">
        <p14:creationId xmlns:p14="http://schemas.microsoft.com/office/powerpoint/2010/main" val="2800209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fontScale="90000"/>
          </a:bodyPr>
          <a:lstStyle/>
          <a:p>
            <a:pPr algn="l"/>
            <a:r>
              <a:rPr lang="en-US" sz="4000" dirty="0"/>
              <a:t>Predictive Analytics models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fontScale="92500"/>
          </a:bodyPr>
          <a:lstStyle/>
          <a:p>
            <a:pPr marL="36900" lvl="0" indent="0">
              <a:buNone/>
            </a:pPr>
            <a:r>
              <a:rPr lang="en-US" sz="2400" b="1" dirty="0"/>
              <a:t>Breast Cancer Data</a:t>
            </a:r>
            <a:br>
              <a:rPr lang="en-US" sz="2400" dirty="0"/>
            </a:br>
            <a:r>
              <a:rPr lang="en-US" sz="2400" dirty="0"/>
              <a:t>This is one of three domains provided by the Oncology Institute that has repeatedly appeared in the machine learning literature. This data set includes 201 instances of one class and 85 instances of another class. The instances are described by 9 attributes, some of which are numeric, and some are nominal.</a:t>
            </a:r>
          </a:p>
        </p:txBody>
      </p:sp>
      <p:pic>
        <p:nvPicPr>
          <p:cNvPr id="5" name="Picture 4">
            <a:extLst>
              <a:ext uri="{FF2B5EF4-FFF2-40B4-BE49-F238E27FC236}">
                <a16:creationId xmlns:a16="http://schemas.microsoft.com/office/drawing/2014/main" id="{1AEECBD2-2F5E-4D0C-812F-3806D976D693}"/>
              </a:ext>
            </a:extLst>
          </p:cNvPr>
          <p:cNvPicPr>
            <a:picLocks noChangeAspect="1"/>
          </p:cNvPicPr>
          <p:nvPr/>
        </p:nvPicPr>
        <p:blipFill>
          <a:blip r:embed="rId9"/>
          <a:stretch>
            <a:fillRect/>
          </a:stretch>
        </p:blipFill>
        <p:spPr>
          <a:xfrm>
            <a:off x="76794" y="2332382"/>
            <a:ext cx="5887057" cy="2525367"/>
          </a:xfrm>
          <a:prstGeom prst="rect">
            <a:avLst/>
          </a:prstGeom>
        </p:spPr>
      </p:pic>
      <p:pic>
        <p:nvPicPr>
          <p:cNvPr id="4" name="Recorded Sound">
            <a:hlinkClick r:id="" action="ppaction://media"/>
            <a:extLst>
              <a:ext uri="{FF2B5EF4-FFF2-40B4-BE49-F238E27FC236}">
                <a16:creationId xmlns:a16="http://schemas.microsoft.com/office/drawing/2014/main" id="{F2621948-DB89-4E0D-B5E8-4CE40BA0892A}"/>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38617" y="6145696"/>
            <a:ext cx="609600" cy="609600"/>
          </a:xfrm>
          <a:prstGeom prst="rect">
            <a:avLst/>
          </a:prstGeom>
        </p:spPr>
      </p:pic>
    </p:spTree>
    <p:extLst>
      <p:ext uri="{BB962C8B-B14F-4D97-AF65-F5344CB8AC3E}">
        <p14:creationId xmlns:p14="http://schemas.microsoft.com/office/powerpoint/2010/main" val="1135652157"/>
      </p:ext>
    </p:extLst>
  </p:cSld>
  <p:clrMapOvr>
    <a:masterClrMapping/>
  </p:clrMapOvr>
  <mc:AlternateContent xmlns:mc="http://schemas.openxmlformats.org/markup-compatibility/2006">
    <mc:Choice xmlns:p14="http://schemas.microsoft.com/office/powerpoint/2010/main" Requires="p14">
      <p:transition spd="slow" p14:dur="2000" advTm="36161"/>
    </mc:Choice>
    <mc:Fallback>
      <p:transition spd="slow" advTm="36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1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864216" y="332131"/>
            <a:ext cx="4538124" cy="970450"/>
          </a:xfrm>
        </p:spPr>
        <p:txBody>
          <a:bodyPr anchor="b">
            <a:normAutofit fontScale="90000"/>
          </a:bodyPr>
          <a:lstStyle/>
          <a:p>
            <a:pPr algn="l"/>
            <a:r>
              <a:rPr lang="en-US" sz="4000" dirty="0">
                <a:solidFill>
                  <a:schemeClr val="bg1"/>
                </a:solidFill>
                <a:effectLst>
                  <a:outerShdw blurRad="38100" dist="38100" dir="2700000" algn="tl">
                    <a:srgbClr val="000000">
                      <a:alpha val="43137"/>
                    </a:srgbClr>
                  </a:outerShdw>
                </a:effectLst>
              </a:rPr>
              <a:t>SELECTING TARGET VARIABLE</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931480" y="1302581"/>
            <a:ext cx="4403596" cy="4058751"/>
          </a:xfrm>
        </p:spPr>
        <p:txBody>
          <a:bodyPr anchor="t">
            <a:normAutofit/>
          </a:bodyPr>
          <a:lstStyle/>
          <a:p>
            <a:pPr marL="36900" lvl="0" indent="0">
              <a:buNone/>
            </a:pPr>
            <a:r>
              <a:rPr lang="en-CA" sz="1800" dirty="0">
                <a:solidFill>
                  <a:schemeClr val="bg1"/>
                </a:solidFill>
                <a:effectLst/>
                <a:latin typeface="Calibri" panose="020F0502020204030204" pitchFamily="34" charset="0"/>
                <a:ea typeface="Calibri" panose="020F0502020204030204" pitchFamily="34" charset="0"/>
              </a:rPr>
              <a:t>Choose </a:t>
            </a:r>
            <a:r>
              <a:rPr lang="en-US" sz="2000" i="1" dirty="0">
                <a:solidFill>
                  <a:schemeClr val="bg1"/>
                </a:solidFill>
                <a:effectLst/>
              </a:rPr>
              <a:t>Class</a:t>
            </a:r>
            <a:r>
              <a:rPr lang="en-US" sz="2000" dirty="0">
                <a:solidFill>
                  <a:schemeClr val="bg1"/>
                </a:solidFill>
                <a:effectLst/>
              </a:rPr>
              <a:t> as the </a:t>
            </a:r>
            <a:r>
              <a:rPr lang="en-US" sz="2000" b="1" dirty="0">
                <a:solidFill>
                  <a:schemeClr val="bg1"/>
                </a:solidFill>
                <a:effectLst/>
              </a:rPr>
              <a:t>Target</a:t>
            </a:r>
            <a:endParaRPr lang="en-US" sz="2400" dirty="0">
              <a:solidFill>
                <a:schemeClr val="bg1"/>
              </a:solidFill>
            </a:endParaRPr>
          </a:p>
        </p:txBody>
      </p:sp>
      <p:pic>
        <p:nvPicPr>
          <p:cNvPr id="8" name="Picture 7">
            <a:extLst>
              <a:ext uri="{FF2B5EF4-FFF2-40B4-BE49-F238E27FC236}">
                <a16:creationId xmlns:a16="http://schemas.microsoft.com/office/drawing/2014/main" id="{58F8ECF9-7818-4297-87A8-E69CE1C2CCCE}"/>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396448" y="2213679"/>
            <a:ext cx="9399104" cy="3856043"/>
          </a:xfrm>
          <a:prstGeom prst="rect">
            <a:avLst/>
          </a:prstGeom>
          <a:noFill/>
          <a:ln>
            <a:noFill/>
          </a:ln>
        </p:spPr>
      </p:pic>
      <p:pic>
        <p:nvPicPr>
          <p:cNvPr id="4" name="Recorded Sound">
            <a:hlinkClick r:id="" action="ppaction://media"/>
            <a:extLst>
              <a:ext uri="{FF2B5EF4-FFF2-40B4-BE49-F238E27FC236}">
                <a16:creationId xmlns:a16="http://schemas.microsoft.com/office/drawing/2014/main" id="{86772C66-9402-4163-98F9-4E00535BD478}"/>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10818033"/>
      </p:ext>
    </p:extLst>
  </p:cSld>
  <p:clrMapOvr>
    <a:masterClrMapping/>
  </p:clrMapOvr>
  <mc:AlternateContent xmlns:mc="http://schemas.openxmlformats.org/markup-compatibility/2006">
    <mc:Choice xmlns:p14="http://schemas.microsoft.com/office/powerpoint/2010/main" Requires="p14">
      <p:transition spd="slow" p14:dur="2000" advTm="9437"/>
    </mc:Choice>
    <mc:Fallback>
      <p:transition spd="slow" advTm="94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4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313432" y="455640"/>
            <a:ext cx="4403596" cy="4058751"/>
          </a:xfrm>
        </p:spPr>
        <p:txBody>
          <a:bodyPr anchor="t">
            <a:normAutofit/>
          </a:bodyPr>
          <a:lstStyle/>
          <a:p>
            <a:pPr marL="342900" marR="0" lvl="0" indent="-342900" fontAlgn="base">
              <a:spcBef>
                <a:spcPts val="90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frequency plot of Class </a:t>
            </a:r>
            <a:endParaRPr lang="en-US" sz="1800" dirty="0">
              <a:effectLst/>
              <a:latin typeface="Times New Roman" panose="02020603050405020304" pitchFamily="18" charset="0"/>
              <a:ea typeface="Times New Roman" panose="02020603050405020304" pitchFamily="18" charset="0"/>
            </a:endParaRPr>
          </a:p>
        </p:txBody>
      </p:sp>
      <p:pic>
        <p:nvPicPr>
          <p:cNvPr id="9" name="Picture 8">
            <a:extLst>
              <a:ext uri="{FF2B5EF4-FFF2-40B4-BE49-F238E27FC236}">
                <a16:creationId xmlns:a16="http://schemas.microsoft.com/office/drawing/2014/main" id="{0F482F5D-36CE-4E8D-8BF6-9477704C51E5}"/>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064941" y="1260199"/>
            <a:ext cx="8053495" cy="4687219"/>
          </a:xfrm>
          <a:prstGeom prst="rect">
            <a:avLst/>
          </a:prstGeom>
          <a:noFill/>
          <a:ln>
            <a:noFill/>
          </a:ln>
        </p:spPr>
      </p:pic>
      <p:pic>
        <p:nvPicPr>
          <p:cNvPr id="4" name="Recorded Sound">
            <a:hlinkClick r:id="" action="ppaction://media"/>
            <a:extLst>
              <a:ext uri="{FF2B5EF4-FFF2-40B4-BE49-F238E27FC236}">
                <a16:creationId xmlns:a16="http://schemas.microsoft.com/office/drawing/2014/main" id="{B55B48E3-D2B4-498C-B2A7-8DC2A22DE9F7}"/>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48189451"/>
      </p:ext>
    </p:extLst>
  </p:cSld>
  <p:clrMapOvr>
    <a:masterClrMapping/>
  </p:clrMapOvr>
  <mc:AlternateContent xmlns:mc="http://schemas.openxmlformats.org/markup-compatibility/2006">
    <mc:Choice xmlns:p14="http://schemas.microsoft.com/office/powerpoint/2010/main" Requires="p14">
      <p:transition spd="slow" p14:dur="2000" advTm="9959"/>
    </mc:Choice>
    <mc:Fallback>
      <p:transition spd="slow" advTm="9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8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7" y="466174"/>
            <a:ext cx="4403596" cy="4058751"/>
          </a:xfrm>
        </p:spPr>
        <p:txBody>
          <a:bodyPr anchor="t">
            <a:normAutofit/>
          </a:bodyPr>
          <a:lstStyle/>
          <a:p>
            <a:pPr marL="342900" marR="0" lvl="0" indent="-342900" fontAlgn="base">
              <a:spcBef>
                <a:spcPts val="0"/>
              </a:spcBef>
              <a:spcAft>
                <a:spcPts val="0"/>
              </a:spcAft>
              <a:buSzPts val="1000"/>
              <a:buFont typeface="Symbol" panose="05050102010706020507" pitchFamily="18" charset="2"/>
              <a:buChar char=""/>
              <a:tabLst>
                <a:tab pos="457200" algn="l"/>
              </a:tabLst>
            </a:pPr>
            <a:r>
              <a:rPr lang="en-US" sz="1800" dirty="0">
                <a:solidFill>
                  <a:srgbClr val="000000"/>
                </a:solidFill>
                <a:effectLst/>
                <a:latin typeface="Calibri" panose="020F0502020204030204" pitchFamily="34" charset="0"/>
                <a:ea typeface="Times New Roman" panose="02020603050405020304" pitchFamily="18" charset="0"/>
              </a:rPr>
              <a:t>There are 285 rows and 10 Columns imported </a:t>
            </a:r>
            <a:endParaRPr lang="en-US" sz="1800" dirty="0">
              <a:effectLst/>
              <a:latin typeface="Times New Roman" panose="02020603050405020304" pitchFamily="18" charset="0"/>
              <a:ea typeface="Times New Roman" panose="02020603050405020304" pitchFamily="18" charset="0"/>
            </a:endParaRPr>
          </a:p>
        </p:txBody>
      </p:sp>
      <p:pic>
        <p:nvPicPr>
          <p:cNvPr id="8" name="Picture 7">
            <a:extLst>
              <a:ext uri="{FF2B5EF4-FFF2-40B4-BE49-F238E27FC236}">
                <a16:creationId xmlns:a16="http://schemas.microsoft.com/office/drawing/2014/main" id="{438FD676-ED39-4E62-AA99-B2CF705F6CC5}"/>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1316" y="1491225"/>
            <a:ext cx="11499136" cy="3499863"/>
          </a:xfrm>
          <a:prstGeom prst="rect">
            <a:avLst/>
          </a:prstGeom>
          <a:noFill/>
          <a:ln>
            <a:noFill/>
          </a:ln>
        </p:spPr>
      </p:pic>
      <p:pic>
        <p:nvPicPr>
          <p:cNvPr id="2" name="Recorded Sound">
            <a:hlinkClick r:id="" action="ppaction://media"/>
            <a:extLst>
              <a:ext uri="{FF2B5EF4-FFF2-40B4-BE49-F238E27FC236}">
                <a16:creationId xmlns:a16="http://schemas.microsoft.com/office/drawing/2014/main" id="{80C3CCFC-06BE-4AF9-84B7-BA3FD0FD4AE6}"/>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447678016"/>
      </p:ext>
    </p:extLst>
  </p:cSld>
  <p:clrMapOvr>
    <a:masterClrMapping/>
  </p:clrMapOvr>
  <mc:AlternateContent xmlns:mc="http://schemas.openxmlformats.org/markup-compatibility/2006">
    <mc:Choice xmlns:p14="http://schemas.microsoft.com/office/powerpoint/2010/main" Requires="p14">
      <p:transition spd="slow" p14:dur="2000" advTm="10657"/>
    </mc:Choice>
    <mc:Fallback>
      <p:transition spd="slow" advTm="10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5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6" y="466174"/>
            <a:ext cx="6145257" cy="4058751"/>
          </a:xfrm>
        </p:spPr>
        <p:txBody>
          <a:bodyPr anchor="t">
            <a:normAutofit/>
          </a:bodyPr>
          <a:lstStyle/>
          <a:p>
            <a:pPr marL="342900" marR="554990" lvl="0" indent="-342900" fontAlgn="base">
              <a:spcBef>
                <a:spcPts val="885"/>
              </a:spcBef>
              <a:spcAft>
                <a:spcPts val="0"/>
              </a:spcAft>
              <a:buSzPts val="1000"/>
              <a:buFont typeface="Symbol" panose="05050102010706020507" pitchFamily="18" charset="2"/>
              <a:buChar char=""/>
              <a:tabLst>
                <a:tab pos="457200" algn="l"/>
              </a:tabLst>
            </a:pPr>
            <a:r>
              <a:rPr lang="en-US" sz="1800" dirty="0">
                <a:solidFill>
                  <a:srgbClr val="1F2023"/>
                </a:solidFill>
                <a:effectLst/>
                <a:latin typeface="Arial MT"/>
                <a:ea typeface="Times New Roman" panose="02020603050405020304" pitchFamily="18" charset="0"/>
                <a:cs typeface="Calibri" panose="020F0502020204030204" pitchFamily="34" charset="0"/>
              </a:rPr>
              <a:t>Age is suitable for linear regression as it shows a U-shaped curve. </a:t>
            </a:r>
            <a:endParaRPr lang="en-US" sz="1800" dirty="0">
              <a:effectLst/>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F8F8CAF9-2D78-462B-AEAD-B5EBBF94F39D}"/>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728869" y="1338470"/>
            <a:ext cx="10813773" cy="5053356"/>
          </a:xfrm>
          <a:prstGeom prst="rect">
            <a:avLst/>
          </a:prstGeom>
          <a:noFill/>
          <a:ln>
            <a:noFill/>
          </a:ln>
        </p:spPr>
      </p:pic>
      <p:pic>
        <p:nvPicPr>
          <p:cNvPr id="2" name="Recorded Sound">
            <a:hlinkClick r:id="" action="ppaction://media"/>
            <a:extLst>
              <a:ext uri="{FF2B5EF4-FFF2-40B4-BE49-F238E27FC236}">
                <a16:creationId xmlns:a16="http://schemas.microsoft.com/office/drawing/2014/main" id="{732C89A6-6652-4AD1-85FE-ACAC10A3E322}"/>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046638231"/>
      </p:ext>
    </p:extLst>
  </p:cSld>
  <p:clrMapOvr>
    <a:masterClrMapping/>
  </p:clrMapOvr>
  <mc:AlternateContent xmlns:mc="http://schemas.openxmlformats.org/markup-compatibility/2006">
    <mc:Choice xmlns:p14="http://schemas.microsoft.com/office/powerpoint/2010/main" Requires="p14">
      <p:transition spd="slow" p14:dur="2000" advTm="13140"/>
    </mc:Choice>
    <mc:Fallback>
      <p:transition spd="slow" advTm="131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14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6" y="466174"/>
            <a:ext cx="6145257" cy="4058751"/>
          </a:xfrm>
        </p:spPr>
        <p:txBody>
          <a:bodyPr anchor="t">
            <a:normAutofit/>
          </a:bodyPr>
          <a:lstStyle/>
          <a:p>
            <a:pPr marL="0" marR="631190">
              <a:spcBef>
                <a:spcPts val="0"/>
              </a:spcBef>
              <a:spcAft>
                <a:spcPts val="0"/>
              </a:spcAft>
            </a:pPr>
            <a:r>
              <a:rPr lang="en-US" sz="1800" dirty="0">
                <a:solidFill>
                  <a:schemeClr val="bg1"/>
                </a:solidFill>
                <a:effectLst/>
                <a:latin typeface="Calibri" panose="020F0502020204030204" pitchFamily="34" charset="0"/>
                <a:ea typeface="Times New Roman" panose="02020603050405020304" pitchFamily="18" charset="0"/>
              </a:rPr>
              <a:t>In </a:t>
            </a:r>
            <a:r>
              <a:rPr lang="en-US" sz="1800" b="1" dirty="0">
                <a:solidFill>
                  <a:schemeClr val="bg1"/>
                </a:solidFill>
                <a:effectLst/>
                <a:latin typeface="Times New Roman" panose="02020603050405020304" pitchFamily="18" charset="0"/>
                <a:ea typeface="Times New Roman" panose="02020603050405020304" pitchFamily="18" charset="0"/>
              </a:rPr>
              <a:t>Transform</a:t>
            </a:r>
            <a:r>
              <a:rPr lang="en-US" sz="1800" dirty="0">
                <a:solidFill>
                  <a:schemeClr val="bg1"/>
                </a:solidFill>
                <a:effectLst/>
                <a:latin typeface="Times New Roman" panose="02020603050405020304" pitchFamily="18" charset="0"/>
                <a:ea typeface="Times New Roman" panose="02020603050405020304" pitchFamily="18" charset="0"/>
              </a:rPr>
              <a:t> node, choose </a:t>
            </a:r>
            <a:r>
              <a:rPr lang="en-US" sz="1800" dirty="0" err="1">
                <a:solidFill>
                  <a:schemeClr val="bg1"/>
                </a:solidFill>
                <a:effectLst/>
                <a:latin typeface="Times New Roman" panose="02020603050405020304" pitchFamily="18" charset="0"/>
                <a:ea typeface="Times New Roman" panose="02020603050405020304" pitchFamily="18" charset="0"/>
              </a:rPr>
              <a:t>breast_quad</a:t>
            </a:r>
            <a:r>
              <a:rPr lang="en-US" sz="1800" dirty="0">
                <a:solidFill>
                  <a:schemeClr val="bg1"/>
                </a:solidFill>
                <a:effectLst/>
                <a:latin typeface="Times New Roman" panose="02020603050405020304" pitchFamily="18" charset="0"/>
                <a:ea typeface="Times New Roman" panose="02020603050405020304" pitchFamily="18" charset="0"/>
              </a:rPr>
              <a:t> variable for </a:t>
            </a:r>
            <a:r>
              <a:rPr lang="en-US" sz="1800" b="1" dirty="0">
                <a:solidFill>
                  <a:schemeClr val="bg1"/>
                </a:solidFill>
                <a:effectLst/>
                <a:latin typeface="Times New Roman" panose="02020603050405020304" pitchFamily="18" charset="0"/>
                <a:ea typeface="Times New Roman" panose="02020603050405020304" pitchFamily="18" charset="0"/>
              </a:rPr>
              <a:t>Log</a:t>
            </a:r>
            <a:r>
              <a:rPr lang="en-US" sz="1800" dirty="0">
                <a:solidFill>
                  <a:schemeClr val="bg1"/>
                </a:solidFill>
                <a:effectLst/>
                <a:latin typeface="Times New Roman" panose="02020603050405020304" pitchFamily="18" charset="0"/>
                <a:ea typeface="Times New Roman" panose="02020603050405020304" pitchFamily="18" charset="0"/>
              </a:rPr>
              <a:t> method since all of the variables are Nominal.</a:t>
            </a:r>
          </a:p>
        </p:txBody>
      </p:sp>
      <p:pic>
        <p:nvPicPr>
          <p:cNvPr id="8" name="Picture 7">
            <a:extLst>
              <a:ext uri="{FF2B5EF4-FFF2-40B4-BE49-F238E27FC236}">
                <a16:creationId xmlns:a16="http://schemas.microsoft.com/office/drawing/2014/main" id="{A4C8D1CB-0AB9-4702-B6C5-03FD2BC9DFD0}"/>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611600" y="1373257"/>
            <a:ext cx="5000420" cy="1290431"/>
          </a:xfrm>
          <a:prstGeom prst="rect">
            <a:avLst/>
          </a:prstGeom>
          <a:noFill/>
          <a:ln>
            <a:noFill/>
          </a:ln>
        </p:spPr>
      </p:pic>
      <p:pic>
        <p:nvPicPr>
          <p:cNvPr id="9" name="Picture 8">
            <a:extLst>
              <a:ext uri="{FF2B5EF4-FFF2-40B4-BE49-F238E27FC236}">
                <a16:creationId xmlns:a16="http://schemas.microsoft.com/office/drawing/2014/main" id="{24E38CD9-03AC-4774-8B9B-F6BAC40B358E}"/>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806450" y="2823640"/>
            <a:ext cx="6145257" cy="3813832"/>
          </a:xfrm>
          <a:prstGeom prst="rect">
            <a:avLst/>
          </a:prstGeom>
          <a:noFill/>
          <a:ln>
            <a:noFill/>
          </a:ln>
        </p:spPr>
      </p:pic>
      <p:pic>
        <p:nvPicPr>
          <p:cNvPr id="2" name="Recorded Sound">
            <a:hlinkClick r:id="" action="ppaction://media"/>
            <a:extLst>
              <a:ext uri="{FF2B5EF4-FFF2-40B4-BE49-F238E27FC236}">
                <a16:creationId xmlns:a16="http://schemas.microsoft.com/office/drawing/2014/main" id="{E3290850-5E90-4D46-A888-A365B57451E0}"/>
              </a:ext>
            </a:extLst>
          </p:cNvPr>
          <p:cNvPicPr>
            <a:picLocks noChangeAspect="1"/>
          </p:cNvPicPr>
          <p:nvPr>
            <a:audioFile r:link="rId3"/>
            <p:extLst>
              <p:ext uri="{DAA4B4D4-6D71-4841-9C94-3DE7FCFB9230}">
                <p14:media xmlns:p14="http://schemas.microsoft.com/office/powerpoint/2010/main" r:embed="rId2"/>
              </p:ext>
            </p:extLst>
          </p:nvPr>
        </p:nvPicPr>
        <p:blipFill>
          <a:blip r:embed="rId11"/>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776112444"/>
      </p:ext>
    </p:extLst>
  </p:cSld>
  <p:clrMapOvr>
    <a:masterClrMapping/>
  </p:clrMapOvr>
  <mc:AlternateContent xmlns:mc="http://schemas.openxmlformats.org/markup-compatibility/2006">
    <mc:Choice xmlns:p14="http://schemas.microsoft.com/office/powerpoint/2010/main" Requires="p14">
      <p:transition spd="slow" p14:dur="2000" advTm="17867"/>
    </mc:Choice>
    <mc:Fallback>
      <p:transition spd="slow" advTm="17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8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7">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3" y="769874"/>
            <a:ext cx="6145257" cy="4058751"/>
          </a:xfrm>
        </p:spPr>
        <p:txBody>
          <a:bodyPr anchor="t">
            <a:normAutofit/>
          </a:bodyPr>
          <a:lstStyle/>
          <a:p>
            <a:pPr marL="0" marR="631190">
              <a:spcBef>
                <a:spcPts val="0"/>
              </a:spcBef>
              <a:spcAft>
                <a:spcPts val="0"/>
              </a:spcAft>
            </a:pPr>
            <a:r>
              <a:rPr lang="en-CA" sz="1800" dirty="0">
                <a:solidFill>
                  <a:srgbClr val="000000"/>
                </a:solidFill>
                <a:effectLst/>
                <a:latin typeface="Calibri" panose="020F0502020204030204" pitchFamily="34" charset="0"/>
                <a:ea typeface="Calibri" panose="020F0502020204030204" pitchFamily="34" charset="0"/>
              </a:rPr>
              <a:t>The formula selected is log(</a:t>
            </a:r>
            <a:r>
              <a:rPr lang="en-CA" sz="1800" dirty="0" err="1">
                <a:solidFill>
                  <a:srgbClr val="000000"/>
                </a:solidFill>
                <a:effectLst/>
                <a:latin typeface="Calibri" panose="020F0502020204030204" pitchFamily="34" charset="0"/>
                <a:ea typeface="Calibri" panose="020F0502020204030204" pitchFamily="34" charset="0"/>
              </a:rPr>
              <a:t>deg_malig</a:t>
            </a:r>
            <a:r>
              <a:rPr lang="en-CA" sz="1800" dirty="0">
                <a:solidFill>
                  <a:srgbClr val="000000"/>
                </a:solidFill>
                <a:effectLst/>
                <a:latin typeface="Calibri" panose="020F0502020204030204" pitchFamily="34" charset="0"/>
                <a:ea typeface="Calibri" panose="020F0502020204030204" pitchFamily="34" charset="0"/>
              </a:rPr>
              <a:t> +1)</a:t>
            </a:r>
            <a:endParaRPr lang="en-US" sz="1800" dirty="0">
              <a:solidFill>
                <a:schemeClr val="bg1"/>
              </a:solidFill>
              <a:effectLst/>
              <a:latin typeface="Times New Roman" panose="02020603050405020304" pitchFamily="18" charset="0"/>
              <a:ea typeface="Times New Roman" panose="02020603050405020304" pitchFamily="18" charset="0"/>
            </a:endParaRPr>
          </a:p>
        </p:txBody>
      </p:sp>
      <p:pic>
        <p:nvPicPr>
          <p:cNvPr id="7" name="Picture 6">
            <a:extLst>
              <a:ext uri="{FF2B5EF4-FFF2-40B4-BE49-F238E27FC236}">
                <a16:creationId xmlns:a16="http://schemas.microsoft.com/office/drawing/2014/main" id="{3CE599AE-E500-45D5-AA06-DAA49B875AE3}"/>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01314" y="1590261"/>
            <a:ext cx="11389369" cy="3617843"/>
          </a:xfrm>
          <a:prstGeom prst="rect">
            <a:avLst/>
          </a:prstGeom>
          <a:noFill/>
          <a:ln>
            <a:noFill/>
          </a:ln>
        </p:spPr>
      </p:pic>
      <p:pic>
        <p:nvPicPr>
          <p:cNvPr id="2" name="Recorded Sound">
            <a:hlinkClick r:id="" action="ppaction://media"/>
            <a:extLst>
              <a:ext uri="{FF2B5EF4-FFF2-40B4-BE49-F238E27FC236}">
                <a16:creationId xmlns:a16="http://schemas.microsoft.com/office/drawing/2014/main" id="{901EA90D-BCB4-4254-8985-2D011C9E9950}"/>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588983827"/>
      </p:ext>
    </p:extLst>
  </p:cSld>
  <p:clrMapOvr>
    <a:masterClrMapping/>
  </p:clrMapOvr>
  <mc:AlternateContent xmlns:mc="http://schemas.openxmlformats.org/markup-compatibility/2006">
    <mc:Choice xmlns:p14="http://schemas.microsoft.com/office/powerpoint/2010/main" Requires="p14">
      <p:transition spd="slow" p14:dur="2000" advTm="15030"/>
    </mc:Choice>
    <mc:Fallback>
      <p:transition spd="slow" advTm="15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12200622"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401313" y="769874"/>
            <a:ext cx="6145257" cy="4058751"/>
          </a:xfrm>
        </p:spPr>
        <p:txBody>
          <a:bodyPr anchor="t">
            <a:normAutofit/>
          </a:bodyPr>
          <a:lstStyle/>
          <a:p>
            <a:pPr marL="0" marR="0">
              <a:spcBef>
                <a:spcPts val="0"/>
              </a:spcBef>
              <a:spcAft>
                <a:spcPts val="0"/>
              </a:spcAft>
            </a:pPr>
            <a:r>
              <a:rPr lang="en-US" sz="1800" dirty="0">
                <a:solidFill>
                  <a:schemeClr val="bg1"/>
                </a:solidFill>
                <a:effectLst/>
                <a:latin typeface="Calibri" panose="020F0502020204030204" pitchFamily="34" charset="0"/>
                <a:ea typeface="Times New Roman" panose="02020603050405020304" pitchFamily="18" charset="0"/>
              </a:rPr>
              <a:t>In the </a:t>
            </a:r>
            <a:r>
              <a:rPr lang="en-US" sz="1800" b="1" dirty="0" err="1">
                <a:solidFill>
                  <a:schemeClr val="bg1"/>
                </a:solidFill>
                <a:effectLst/>
                <a:latin typeface="Times New Roman" panose="02020603050405020304" pitchFamily="18" charset="0"/>
                <a:ea typeface="Times New Roman" panose="02020603050405020304" pitchFamily="18" charset="0"/>
              </a:rPr>
              <a:t>MultiPlot</a:t>
            </a:r>
            <a:r>
              <a:rPr lang="en-US" sz="1800" dirty="0">
                <a:solidFill>
                  <a:schemeClr val="bg1"/>
                </a:solidFill>
                <a:effectLst/>
                <a:latin typeface="Times New Roman" panose="02020603050405020304" pitchFamily="18" charset="0"/>
                <a:ea typeface="Times New Roman" panose="02020603050405020304" pitchFamily="18" charset="0"/>
              </a:rPr>
              <a:t> node, choose </a:t>
            </a:r>
            <a:r>
              <a:rPr lang="en-US" sz="1800" b="1" dirty="0">
                <a:solidFill>
                  <a:schemeClr val="bg1"/>
                </a:solidFill>
                <a:effectLst/>
                <a:latin typeface="Times New Roman" panose="02020603050405020304" pitchFamily="18" charset="0"/>
                <a:ea typeface="Times New Roman" panose="02020603050405020304" pitchFamily="18" charset="0"/>
              </a:rPr>
              <a:t>BAR CHART</a:t>
            </a:r>
            <a:r>
              <a:rPr lang="en-US" sz="1800" dirty="0">
                <a:solidFill>
                  <a:schemeClr val="bg1"/>
                </a:solidFill>
                <a:effectLst/>
                <a:latin typeface="Times New Roman" panose="02020603050405020304" pitchFamily="18" charset="0"/>
                <a:ea typeface="Times New Roman" panose="02020603050405020304" pitchFamily="18" charset="0"/>
              </a:rPr>
              <a:t> plot as the </a:t>
            </a:r>
            <a:r>
              <a:rPr lang="en-US" sz="1800" b="1" dirty="0">
                <a:solidFill>
                  <a:schemeClr val="bg1"/>
                </a:solidFill>
                <a:effectLst/>
                <a:latin typeface="Times New Roman" panose="02020603050405020304" pitchFamily="18" charset="0"/>
                <a:ea typeface="Times New Roman" panose="02020603050405020304" pitchFamily="18" charset="0"/>
              </a:rPr>
              <a:t>Type of Charts</a:t>
            </a:r>
            <a:r>
              <a:rPr lang="en-US" sz="1800" dirty="0">
                <a:solidFill>
                  <a:schemeClr val="bg1"/>
                </a:solidFill>
                <a:effectLst/>
                <a:latin typeface="Times New Roman" panose="02020603050405020304" pitchFamily="18" charset="0"/>
                <a:ea typeface="Times New Roman" panose="02020603050405020304" pitchFamily="18" charset="0"/>
              </a:rPr>
              <a:t>.</a:t>
            </a:r>
          </a:p>
        </p:txBody>
      </p:sp>
      <p:pic>
        <p:nvPicPr>
          <p:cNvPr id="8" name="Picture 7">
            <a:extLst>
              <a:ext uri="{FF2B5EF4-FFF2-40B4-BE49-F238E27FC236}">
                <a16:creationId xmlns:a16="http://schemas.microsoft.com/office/drawing/2014/main" id="{7E3CB0F8-0E16-4513-9CDA-D04DA164A1B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02345" y="1582599"/>
            <a:ext cx="6309360" cy="4752975"/>
          </a:xfrm>
          <a:prstGeom prst="rect">
            <a:avLst/>
          </a:prstGeom>
          <a:noFill/>
          <a:ln>
            <a:noFill/>
          </a:ln>
        </p:spPr>
      </p:pic>
    </p:spTree>
    <p:extLst>
      <p:ext uri="{BB962C8B-B14F-4D97-AF65-F5344CB8AC3E}">
        <p14:creationId xmlns:p14="http://schemas.microsoft.com/office/powerpoint/2010/main" val="20768429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0.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1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3.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4.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5.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6.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7.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8.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9.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{B9CB69FF-04C9-4698-A1BE-53290919CADF}tf55705232_win32</Template>
  <TotalTime>181</TotalTime>
  <Words>215</Words>
  <Application>Microsoft Office PowerPoint</Application>
  <PresentationFormat>Widescreen</PresentationFormat>
  <Paragraphs>29</Paragraphs>
  <Slides>14</Slides>
  <Notes>12</Notes>
  <HiddenSlides>0</HiddenSlides>
  <MMClips>7</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 MT</vt:lpstr>
      <vt:lpstr>Calibri</vt:lpstr>
      <vt:lpstr>Goudy Old Style</vt:lpstr>
      <vt:lpstr>Symbol</vt:lpstr>
      <vt:lpstr>Times New Roman</vt:lpstr>
      <vt:lpstr>Wingdings 2</vt:lpstr>
      <vt:lpstr>SlateVTI</vt:lpstr>
      <vt:lpstr>BAN210- Final Assessment</vt:lpstr>
      <vt:lpstr>Predictive Analytics models </vt:lpstr>
      <vt:lpstr>SELECTING TARGET VARIABLE</vt:lpstr>
      <vt:lpstr>PowerPoint Presentation</vt:lpstr>
      <vt:lpstr>PowerPoint Presentation</vt:lpstr>
      <vt:lpstr>PowerPoint Presentation</vt:lpstr>
      <vt:lpstr>PowerPoint Presentation</vt:lpstr>
      <vt:lpstr>PowerPoint Presentation</vt:lpstr>
      <vt:lpstr>PowerPoint Presentation</vt:lpstr>
      <vt:lpstr>REGRESSION MODEL</vt:lpstr>
      <vt:lpstr>PowerPoint Presentation</vt:lpstr>
      <vt:lpstr>PowerPoint Presentation</vt:lpstr>
      <vt:lpstr>PowerPoint Presentation</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BAN210- Final Assessment</dc:title>
  <dc:creator>Krystel Venice</dc:creator>
  <cp:lastModifiedBy>Krystel Venice</cp:lastModifiedBy>
  <cp:revision>2</cp:revision>
  <dcterms:created xsi:type="dcterms:W3CDTF">2022-04-15T15:05:39Z</dcterms:created>
  <dcterms:modified xsi:type="dcterms:W3CDTF">2022-04-16T01:33:06Z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